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9">
          <p15:clr>
            <a:srgbClr val="A4A3A4"/>
          </p15:clr>
        </p15:guide>
        <p15:guide id="2" orient="horz" pos="3279">
          <p15:clr>
            <a:srgbClr val="A4A3A4"/>
          </p15:clr>
        </p15:guide>
        <p15:guide id="3" orient="horz" pos="4178">
          <p15:clr>
            <a:srgbClr val="A4A3A4"/>
          </p15:clr>
        </p15:guide>
        <p15:guide id="4" pos="3659">
          <p15:clr>
            <a:srgbClr val="A4A3A4"/>
          </p15:clr>
        </p15:guide>
        <p15:guide id="5" pos="166">
          <p15:clr>
            <a:srgbClr val="A4A3A4"/>
          </p15:clr>
        </p15:guide>
        <p15:guide id="6" orient="horz" pos="1101">
          <p15:clr>
            <a:srgbClr val="A4A3A4"/>
          </p15:clr>
        </p15:guide>
        <p15:guide id="7" orient="horz" pos="1480">
          <p15:clr>
            <a:srgbClr val="A4A3A4"/>
          </p15:clr>
        </p15:guide>
        <p15:guide id="8" orient="horz" pos="1865">
          <p15:clr>
            <a:srgbClr val="A4A3A4"/>
          </p15:clr>
        </p15:guide>
        <p15:guide id="9" orient="horz" pos="2228">
          <p15:clr>
            <a:srgbClr val="A4A3A4"/>
          </p15:clr>
        </p15:guide>
        <p15:guide id="10" orient="horz" pos="2591">
          <p15:clr>
            <a:srgbClr val="A4A3A4"/>
          </p15:clr>
        </p15:guide>
        <p15:guide id="11" orient="horz" pos="2916">
          <p15:clr>
            <a:srgbClr val="A4A3A4"/>
          </p15:clr>
        </p15:guide>
        <p15:guide id="12" orient="horz" pos="3612">
          <p15:clr>
            <a:srgbClr val="A4A3A4"/>
          </p15:clr>
        </p15:guide>
        <p15:guide id="13" orient="horz" pos="3975">
          <p15:clr>
            <a:srgbClr val="A4A3A4"/>
          </p15:clr>
        </p15:guide>
        <p15:guide id="14" pos="4052">
          <p15:clr>
            <a:srgbClr val="A4A3A4"/>
          </p15:clr>
        </p15:guide>
        <p15:guide id="1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Style>
        <a:tcBdr/>
        <a:fill>
          <a:solidFill>
            <a:schemeClr val="accent4">
              <a:alpha val="20000"/>
            </a:schemeClr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459" autoAdjust="0"/>
  </p:normalViewPr>
  <p:slideViewPr>
    <p:cSldViewPr snapToGrid="0">
      <p:cViewPr varScale="1">
        <p:scale>
          <a:sx n="74" d="100"/>
          <a:sy n="74" d="100"/>
        </p:scale>
        <p:origin x="780" y="60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322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media5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media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media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/>
          <p:cNvPicPr>
            <a:picLocks noChangeAspect="1"/>
          </p:cNvPicPr>
          <p:nvPr userDrawn="1"/>
        </p:nvPicPr>
        <p:blipFill rotWithShape="1">
          <a:blip r:embed="rId3"/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 rotWithShape="1">
          <a:blip r:embed="rId4"/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 rotWithShape="1">
          <a:blip r:embed="rId4"/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/>
          <p:cNvPicPr>
            <a:picLocks noChangeAspect="1"/>
          </p:cNvPicPr>
          <p:nvPr userDrawn="1"/>
        </p:nvPicPr>
        <p:blipFill rotWithShape="1">
          <a:blip r:embed="rId3"/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/>
          <p:cNvPicPr>
            <a:picLocks noChangeAspect="1"/>
          </p:cNvPicPr>
          <p:nvPr/>
        </p:nvPicPr>
        <p:blipFill rotWithShape="1">
          <a:blip r:embed="rId3"/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 rotWithShape="1">
          <a:blip r:embed="rId2">
            <a:lum bright="13000" contrast="15000"/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 rotWithShape="1">
          <a:blip r:embed="rId4"/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 rotWithShape="1">
          <a:blip r:embed="rId4"/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/>
          <p:cNvPicPr>
            <a:picLocks noChangeAspect="1"/>
          </p:cNvPicPr>
          <p:nvPr/>
        </p:nvPicPr>
        <p:blipFill rotWithShape="1">
          <a:blip r:embed="rId3"/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 rotWithShape="1">
          <a:blip r:embed="rId5"/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 rotWithShape="1">
          <a:blip r:embed="rId5"/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/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leObj" r:id="rId16" imgW="0" imgH="0" progId="TCLayout.ActiveDocument.1">
                  <p:embed/>
                </p:oleObj>
              </mc:Choice>
              <mc:Fallback>
                <p:oleObj name="oleObj" r:id="rId16" imgW="0" imgH="0" progId="TCLayout.ActiveDocument.1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/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oleObj" r:id="rId15" imgW="0" imgH="0" progId="TCLayout.ActiveDocument.1">
                  <p:embed/>
                </p:oleObj>
              </mc:Choice>
              <mc:Fallback>
                <p:oleObj name="oleObj" r:id="rId15" imgW="0" imgH="0" progId="TCLayout.ActiveDocument.1">
                  <p:embed/>
                  <p:pic>
                    <p:nvPicPr>
                      <p:cNvPr id="10" name=""/>
                      <p:cNvPicPr/>
                      <p:nvPr/>
                    </p:nvPicPr>
                    <p:blipFill>
                      <a:blip r:embed="rId16"/>
                      <a:stretch/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/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oleObj" r:id="rId17" imgW="0" imgH="0" progId="TCLayout.ActiveDocument.1">
                  <p:embed/>
                </p:oleObj>
              </mc:Choice>
              <mc:Fallback>
                <p:oleObj name="oleObj" r:id="rId17" imgW="0" imgH="0" progId="TCLayout.ActiveDocument.1">
                  <p:embed/>
                  <p:pic>
                    <p:nvPicPr>
                      <p:cNvPr id="11" name=""/>
                      <p:cNvPicPr/>
                      <p:nvPr/>
                    </p:nvPicPr>
                    <p:blipFill>
                      <a:blip r:embed="rId16"/>
                      <a:stretch/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/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media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g"/><Relationship Id="rId4" Type="http://schemas.openxmlformats.org/officeDocument/2006/relationships/hyperlink" Target="https://pos.gosuslugi.ru/lkp/polls/48759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/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/>
          <p:cNvPicPr>
            <a:picLocks noChangeAspect="1"/>
          </p:cNvPicPr>
          <p:nvPr/>
        </p:nvPicPr>
        <p:blipFill>
          <a:blip/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/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личного приема 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 err="1">
                <a:solidFill>
                  <a:schemeClr val="tx1"/>
                </a:solidFill>
              </a:rPr>
              <a:t>Росреестре</a:t>
            </a:r>
            <a:r>
              <a:rPr lang="ru-RU" sz="1400" b="1" dirty="0">
                <a:solidFill>
                  <a:schemeClr val="tx1"/>
                </a:solidFill>
              </a:rPr>
              <a:t> в I квартале 2025»</a:t>
            </a:r>
          </a:p>
        </p:txBody>
      </p:sp>
      <p:pic>
        <p:nvPicPr>
          <p:cNvPr id="37" name="Graphic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>
          <a:xfrm>
            <a:off x="1880572" y="3150534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1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311551" y="4837967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70787" y="481467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/>
          <p:cNvSpPr/>
          <p:nvPr/>
        </p:nvSpPr>
        <p:spPr>
          <a:xfrm>
            <a:off x="692006" y="5086985"/>
            <a:ext cx="5173839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400" u="sng" dirty="0">
                <a:solidFill>
                  <a:schemeClr val="tx1"/>
                </a:solidFill>
              </a:rPr>
              <a:t>https://pos.gosuslugi.ru/lkp/polls/487597/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200" u="sng" dirty="0" smtClean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</a:t>
            </a:r>
            <a:r>
              <a:rPr lang="ru-RU" sz="1400" dirty="0" err="1">
                <a:solidFill>
                  <a:srgbClr val="39505E"/>
                </a:solidFill>
              </a:rPr>
              <a:t>Госуслуг</a:t>
            </a:r>
            <a:r>
              <a:rPr lang="ru-RU" sz="1400" dirty="0">
                <a:solidFill>
                  <a:srgbClr val="39505E"/>
                </a:solidFill>
              </a:rPr>
              <a:t>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личного приема </a:t>
            </a:r>
            <a:br>
              <a:rPr lang="ru-RU" sz="1400" dirty="0">
                <a:solidFill>
                  <a:srgbClr val="39505E"/>
                </a:solidFill>
              </a:rPr>
            </a:br>
            <a:r>
              <a:rPr lang="ru-RU" sz="1400" dirty="0">
                <a:solidFill>
                  <a:srgbClr val="39505E"/>
                </a:solidFill>
              </a:rPr>
              <a:t>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в I 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/>
          <p:cNvSpPr/>
          <p:nvPr/>
        </p:nvSpPr>
        <p:spPr>
          <a:xfrm>
            <a:off x="6440598" y="292359"/>
            <a:ext cx="4975980" cy="6363478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/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0598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/>
          <p:cNvPicPr>
            <a:picLocks noChangeAspect="1"/>
          </p:cNvPicPr>
          <p:nvPr/>
        </p:nvPicPr>
        <p:blipFill>
          <a:blip/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/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личного приема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в </a:t>
            </a:r>
            <a:r>
              <a:rPr lang="ru-RU" sz="1400" b="1" dirty="0" err="1">
                <a:solidFill>
                  <a:schemeClr val="tx1"/>
                </a:solidFill>
              </a:rPr>
              <a:t>Росреестре</a:t>
            </a:r>
            <a:r>
              <a:rPr lang="ru-RU" sz="1400" b="1" dirty="0">
                <a:solidFill>
                  <a:schemeClr val="tx1"/>
                </a:solidFill>
              </a:rPr>
              <a:t> в I квартале 2025»</a:t>
            </a:r>
          </a:p>
        </p:txBody>
      </p:sp>
      <p:pic>
        <p:nvPicPr>
          <p:cNvPr id="68" name="Graphic 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469585" y="3141715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8548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993895" y="4817484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49407" y="481446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/>
          <p:cNvSpPr/>
          <p:nvPr/>
        </p:nvSpPr>
        <p:spPr>
          <a:xfrm>
            <a:off x="6303238" y="5091982"/>
            <a:ext cx="5179635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</a:p>
          <a:p>
            <a:pPr marL="171450" indent="-171450" algn="ctr">
              <a:buFontTx/>
              <a:buChar char="-"/>
            </a:pPr>
            <a:r>
              <a:rPr lang="en-US" sz="1400" u="sng" dirty="0">
                <a:solidFill>
                  <a:schemeClr val="tx1"/>
                </a:solidFill>
                <a:hlinkClick r:id="rId4"/>
              </a:rPr>
              <a:t>https://pos.gosuslugi.ru/lkp/polls/487597</a:t>
            </a:r>
            <a:r>
              <a:rPr lang="en-US" sz="1400" u="sng" dirty="0" smtClean="0">
                <a:solidFill>
                  <a:schemeClr val="tx1"/>
                </a:solidFill>
                <a:hlinkClick r:id="rId4"/>
              </a:rPr>
              <a:t>/</a:t>
            </a:r>
            <a:endParaRPr lang="ru-RU" sz="1400" u="sng" dirty="0" smtClean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</a:t>
            </a:r>
            <a:r>
              <a:rPr lang="ru-RU" sz="1400" dirty="0" err="1">
                <a:solidFill>
                  <a:srgbClr val="39505E"/>
                </a:solidFill>
              </a:rPr>
              <a:t>Госуслуг</a:t>
            </a:r>
            <a:r>
              <a:rPr lang="ru-RU" sz="1400" dirty="0">
                <a:solidFill>
                  <a:srgbClr val="39505E"/>
                </a:solidFill>
              </a:rPr>
              <a:t>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личного приема </a:t>
            </a:r>
            <a:br>
              <a:rPr lang="ru-RU" sz="1400" dirty="0">
                <a:solidFill>
                  <a:srgbClr val="39505E"/>
                </a:solidFill>
              </a:rPr>
            </a:br>
            <a:r>
              <a:rPr lang="ru-RU" sz="1400" dirty="0">
                <a:solidFill>
                  <a:srgbClr val="39505E"/>
                </a:solidFill>
              </a:rPr>
              <a:t>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в I 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6146" name="Рисунок 1" descr="image001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549890" y="3455228"/>
            <a:ext cx="1319974" cy="131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1" descr="image001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158423" y="3449979"/>
            <a:ext cx="1319974" cy="13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w="http://schemas.openxmlformats.org/wordprocessingml/2006/main" xmlns:m="http://schemas.openxmlformats.org/officeDocument/2006/math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22670</TotalTime>
  <Pages>0</Pages>
  <Words>134</Words>
  <Characters>0</Characters>
  <Application>Microsoft Office PowerPoint</Application>
  <DocSecurity>0</DocSecurity>
  <PresentationFormat>Широкоэкранный</PresentationFormat>
  <Lines>0</Lines>
  <Paragraphs>21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oleObj</vt:lpstr>
      <vt:lpstr>Презентация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subject/>
  <dc:creator>Григорян Аркадий Робертович</dc:creator>
  <cp:keywords/>
  <dc:description/>
  <cp:lastModifiedBy>Матвеенко</cp:lastModifiedBy>
  <cp:revision>1484</cp:revision>
  <cp:lastPrinted>2023-10-06T12:33:15Z</cp:lastPrinted>
  <dcterms:created xsi:type="dcterms:W3CDTF">2020-12-17T18:43:20Z</dcterms:created>
  <dcterms:modified xsi:type="dcterms:W3CDTF">2025-02-10T13:09:41Z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